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24"/>
  </p:notesMasterIdLst>
  <p:sldIdLst>
    <p:sldId id="261" r:id="rId5"/>
    <p:sldId id="262" r:id="rId6"/>
    <p:sldId id="258" r:id="rId7"/>
    <p:sldId id="263" r:id="rId8"/>
    <p:sldId id="264" r:id="rId9"/>
    <p:sldId id="267" r:id="rId10"/>
    <p:sldId id="268" r:id="rId11"/>
    <p:sldId id="269" r:id="rId12"/>
    <p:sldId id="270" r:id="rId13"/>
    <p:sldId id="275" r:id="rId14"/>
    <p:sldId id="274" r:id="rId15"/>
    <p:sldId id="271" r:id="rId16"/>
    <p:sldId id="283" r:id="rId17"/>
    <p:sldId id="285" r:id="rId18"/>
    <p:sldId id="282" r:id="rId19"/>
    <p:sldId id="279" r:id="rId20"/>
    <p:sldId id="280" r:id="rId21"/>
    <p:sldId id="284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91F"/>
    <a:srgbClr val="F7F78D"/>
    <a:srgbClr val="137DC5"/>
    <a:srgbClr val="FB9E2D"/>
    <a:srgbClr val="2254A1"/>
    <a:srgbClr val="FB9C2A"/>
    <a:srgbClr val="1676BF"/>
    <a:srgbClr val="FB9924"/>
    <a:srgbClr val="FCB866"/>
    <a:srgbClr val="F2C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997"/>
  </p:normalViewPr>
  <p:slideViewPr>
    <p:cSldViewPr snapToGrid="0" snapToObjects="1">
      <p:cViewPr varScale="1">
        <p:scale>
          <a:sx n="85" d="100"/>
          <a:sy n="85" d="100"/>
        </p:scale>
        <p:origin x="590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824C1-3D05-2945-8CAD-B16B27066FBC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4F874-8904-1140-9345-65A2416D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8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1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4F874-8904-1140-9345-65A2416DE1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4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1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22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96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2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26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9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6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08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6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C28C6-E2AE-1B43-BE6B-3934904A9C5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EA49-F56D-844B-96A4-0E7B5754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5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9710-7380-D2B4-759A-3372674F9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74C9170-8FF7-7EA2-7228-6544981C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4" y="1288687"/>
            <a:ext cx="7466453" cy="387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CA45E-EF01-4BAE-F9FE-AD5BEAEB96BF}"/>
              </a:ext>
            </a:extLst>
          </p:cNvPr>
          <p:cNvSpPr txBox="1"/>
          <p:nvPr/>
        </p:nvSpPr>
        <p:spPr>
          <a:xfrm>
            <a:off x="1277214" y="4992819"/>
            <a:ext cx="532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37D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WORD SUGGESTION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EA69C-31F2-7D22-E5EC-D677C8BAA184}"/>
              </a:ext>
            </a:extLst>
          </p:cNvPr>
          <p:cNvSpPr txBox="1"/>
          <p:nvPr/>
        </p:nvSpPr>
        <p:spPr>
          <a:xfrm>
            <a:off x="7129219" y="2311841"/>
            <a:ext cx="614805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B9C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Prepared </a:t>
            </a:r>
            <a:r>
              <a:rPr lang="en-US" sz="3600" b="1" dirty="0">
                <a:solidFill>
                  <a:srgbClr val="FB99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: </a:t>
            </a:r>
          </a:p>
          <a:p>
            <a:endParaRPr lang="en-US" sz="2000" b="1" dirty="0">
              <a:solidFill>
                <a:srgbClr val="2254A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>
                <a:solidFill>
                  <a:srgbClr val="2254A1"/>
                </a:solidFill>
              </a:rPr>
              <a:t>Abid Al Hossain</a:t>
            </a:r>
          </a:p>
          <a:p>
            <a:r>
              <a:rPr lang="en-US" sz="3200" b="1" dirty="0">
                <a:solidFill>
                  <a:srgbClr val="2254A1"/>
                </a:solidFill>
              </a:rPr>
              <a:t>Denesh Barua Pantho</a:t>
            </a:r>
          </a:p>
          <a:p>
            <a:r>
              <a:rPr lang="en-US" sz="3200" b="1" dirty="0">
                <a:solidFill>
                  <a:srgbClr val="2254A1"/>
                </a:solidFill>
              </a:rPr>
              <a:t>Fahad Bin Aziz Nabil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24139F-0B76-A9C2-3301-029D587D3B61}"/>
              </a:ext>
            </a:extLst>
          </p:cNvPr>
          <p:cNvCxnSpPr>
            <a:cxnSpLocks/>
          </p:cNvCxnSpPr>
          <p:nvPr/>
        </p:nvCxnSpPr>
        <p:spPr>
          <a:xfrm>
            <a:off x="0" y="1330033"/>
            <a:ext cx="12192000" cy="0"/>
          </a:xfrm>
          <a:prstGeom prst="line">
            <a:avLst/>
          </a:prstGeom>
          <a:ln w="57150">
            <a:solidFill>
              <a:srgbClr val="FB9E2D"/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5D48B9-9A13-7BCF-576E-1D823B3646B1}"/>
              </a:ext>
            </a:extLst>
          </p:cNvPr>
          <p:cNvSpPr txBox="1"/>
          <p:nvPr/>
        </p:nvSpPr>
        <p:spPr>
          <a:xfrm>
            <a:off x="1759527" y="380910"/>
            <a:ext cx="867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B9C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Android Application For Word Suggestion</a:t>
            </a:r>
          </a:p>
        </p:txBody>
      </p:sp>
    </p:spTree>
    <p:extLst>
      <p:ext uri="{BB962C8B-B14F-4D97-AF65-F5344CB8AC3E}">
        <p14:creationId xmlns:p14="http://schemas.microsoft.com/office/powerpoint/2010/main" val="47194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F1790-C065-0BEC-5BC8-EB63CCFBF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1">
            <a:extLst>
              <a:ext uri="{FF2B5EF4-FFF2-40B4-BE49-F238E27FC236}">
                <a16:creationId xmlns:a16="http://schemas.microsoft.com/office/drawing/2014/main" id="{DEC88033-35BB-5E16-58B7-E431E9CEC77D}"/>
              </a:ext>
            </a:extLst>
          </p:cNvPr>
          <p:cNvGrpSpPr/>
          <p:nvPr/>
        </p:nvGrpSpPr>
        <p:grpSpPr>
          <a:xfrm>
            <a:off x="3228975" y="1717475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5400000" lon="0" rev="0"/>
            </a:camera>
            <a:lightRig rig="glow" dir="t"/>
          </a:scene3d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0C1B1C8-F253-8A75-8D55-4A0BA3050D8A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52583E8-DFBA-BC6C-DE2F-0DF701D8D0E9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" name="!!2">
            <a:extLst>
              <a:ext uri="{FF2B5EF4-FFF2-40B4-BE49-F238E27FC236}">
                <a16:creationId xmlns:a16="http://schemas.microsoft.com/office/drawing/2014/main" id="{D4265FDB-AD78-E846-1588-8866BD7C36E6}"/>
              </a:ext>
            </a:extLst>
          </p:cNvPr>
          <p:cNvGrpSpPr/>
          <p:nvPr/>
        </p:nvGrpSpPr>
        <p:grpSpPr>
          <a:xfrm>
            <a:off x="3186113" y="1717475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5400000" lon="0" rev="0"/>
            </a:camera>
            <a:lightRig rig="glow" dir="t"/>
          </a:scene3d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4AB916A-1853-33C9-00B2-0F5DED402A82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56F7F6A-9220-77C9-FBF6-4E9FEEF9AAC1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!!3">
            <a:extLst>
              <a:ext uri="{FF2B5EF4-FFF2-40B4-BE49-F238E27FC236}">
                <a16:creationId xmlns:a16="http://schemas.microsoft.com/office/drawing/2014/main" id="{C2AE8DBD-65C6-6742-2083-85226089C42A}"/>
              </a:ext>
            </a:extLst>
          </p:cNvPr>
          <p:cNvGrpSpPr/>
          <p:nvPr/>
        </p:nvGrpSpPr>
        <p:grpSpPr>
          <a:xfrm>
            <a:off x="2633663" y="1790769"/>
            <a:ext cx="5819775" cy="8858250"/>
            <a:chOff x="3343275" y="333375"/>
            <a:chExt cx="5819775" cy="8858250"/>
          </a:xfrm>
          <a:scene3d>
            <a:camera prst="perspectiveFront">
              <a:rot lat="0" lon="0" rev="0"/>
            </a:camera>
            <a:lightRig rig="glow" dir="t"/>
          </a:scene3d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A57277-8209-2B12-AC2C-9F3FF41E13D5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8C02EB3-4858-5CDB-A57F-4CD11B7FAFBB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2E1D93-4C03-55C6-DDD7-121FEF015761}"/>
              </a:ext>
            </a:extLst>
          </p:cNvPr>
          <p:cNvSpPr/>
          <p:nvPr/>
        </p:nvSpPr>
        <p:spPr>
          <a:xfrm>
            <a:off x="8648700" y="384388"/>
            <a:ext cx="3257550" cy="1580064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Users can remove boxes dynamically too by clicking the ‘Remove Box’ button.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F60057-4076-A72C-9D7C-61B3E6B6C243}"/>
              </a:ext>
            </a:extLst>
          </p:cNvPr>
          <p:cNvCxnSpPr>
            <a:cxnSpLocks/>
          </p:cNvCxnSpPr>
          <p:nvPr/>
        </p:nvCxnSpPr>
        <p:spPr>
          <a:xfrm flipH="1">
            <a:off x="7534275" y="1717475"/>
            <a:ext cx="1152526" cy="9590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91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68D44-6B01-04DD-EE85-89435C1A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1">
            <a:extLst>
              <a:ext uri="{FF2B5EF4-FFF2-40B4-BE49-F238E27FC236}">
                <a16:creationId xmlns:a16="http://schemas.microsoft.com/office/drawing/2014/main" id="{D521FB14-5807-91B4-1263-F7BA3AB6D5FB}"/>
              </a:ext>
            </a:extLst>
          </p:cNvPr>
          <p:cNvGrpSpPr/>
          <p:nvPr/>
        </p:nvGrpSpPr>
        <p:grpSpPr>
          <a:xfrm>
            <a:off x="3228975" y="1717475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5400000" lon="0" rev="0"/>
            </a:camera>
            <a:lightRig rig="glow" dir="t"/>
          </a:scene3d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0792DFC-1498-D630-D5AB-CB2A4A09438E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2199682-C2F9-C081-A2D7-05130ED246DA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" name="!!2">
            <a:extLst>
              <a:ext uri="{FF2B5EF4-FFF2-40B4-BE49-F238E27FC236}">
                <a16:creationId xmlns:a16="http://schemas.microsoft.com/office/drawing/2014/main" id="{D0ED1EBB-D011-BE9D-0BC0-3E16080EEB38}"/>
              </a:ext>
            </a:extLst>
          </p:cNvPr>
          <p:cNvGrpSpPr/>
          <p:nvPr/>
        </p:nvGrpSpPr>
        <p:grpSpPr>
          <a:xfrm>
            <a:off x="4776788" y="1717475"/>
            <a:ext cx="5819775" cy="8858250"/>
            <a:chOff x="3343275" y="333375"/>
            <a:chExt cx="5819775" cy="8858250"/>
          </a:xfrm>
          <a:scene3d>
            <a:camera prst="perspectiveFront">
              <a:rot lat="0" lon="0" rev="0"/>
            </a:camera>
            <a:lightRig rig="glow" dir="t"/>
          </a:scene3d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D7B33A7-5273-7D76-B599-31A31231247F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B4F50ED-7D92-2EED-DBAE-D5BF216C7548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!!3">
            <a:extLst>
              <a:ext uri="{FF2B5EF4-FFF2-40B4-BE49-F238E27FC236}">
                <a16:creationId xmlns:a16="http://schemas.microsoft.com/office/drawing/2014/main" id="{A107E882-98C8-B716-DCA4-1D18A7F67C18}"/>
              </a:ext>
            </a:extLst>
          </p:cNvPr>
          <p:cNvGrpSpPr/>
          <p:nvPr/>
        </p:nvGrpSpPr>
        <p:grpSpPr>
          <a:xfrm>
            <a:off x="3186113" y="1257369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16200000" lon="0" rev="0"/>
            </a:camera>
            <a:lightRig rig="glow" dir="t"/>
          </a:scene3d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2FBC555-1752-F44E-770A-87FBF1ED54B7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4908746-EEF4-F7FA-4F5F-BD0E189B2F44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30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C4DDA-C404-8CBB-F89D-838048CAF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1">
            <a:extLst>
              <a:ext uri="{FF2B5EF4-FFF2-40B4-BE49-F238E27FC236}">
                <a16:creationId xmlns:a16="http://schemas.microsoft.com/office/drawing/2014/main" id="{EB44DD75-FC35-E67A-67E7-4242DE0F9A79}"/>
              </a:ext>
            </a:extLst>
          </p:cNvPr>
          <p:cNvGrpSpPr/>
          <p:nvPr/>
        </p:nvGrpSpPr>
        <p:grpSpPr>
          <a:xfrm>
            <a:off x="2166937" y="1850825"/>
            <a:ext cx="5819775" cy="8858250"/>
            <a:chOff x="3343275" y="333375"/>
            <a:chExt cx="5819775" cy="8858250"/>
          </a:xfrm>
          <a:scene3d>
            <a:camera prst="perspectiveFront"/>
            <a:lightRig rig="glow" dir="t"/>
          </a:scene3d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251028D-1713-1AEA-536D-C7FD2A7334AD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79DA54-3A7B-2379-72A4-4FEC31C0BCA9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!!2">
            <a:extLst>
              <a:ext uri="{FF2B5EF4-FFF2-40B4-BE49-F238E27FC236}">
                <a16:creationId xmlns:a16="http://schemas.microsoft.com/office/drawing/2014/main" id="{0F8C9DEF-F930-A21D-7946-3B66B0A9CAFD}"/>
              </a:ext>
            </a:extLst>
          </p:cNvPr>
          <p:cNvGrpSpPr/>
          <p:nvPr/>
        </p:nvGrpSpPr>
        <p:grpSpPr>
          <a:xfrm>
            <a:off x="3186113" y="1717475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16200000" lon="0" rev="0"/>
            </a:camera>
            <a:lightRig rig="glow" dir="t"/>
          </a:scene3d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82D3945-2946-99EF-19DC-8C953C711A68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538ED09-32B8-5167-BD5E-05A981D5C824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!!3">
            <a:extLst>
              <a:ext uri="{FF2B5EF4-FFF2-40B4-BE49-F238E27FC236}">
                <a16:creationId xmlns:a16="http://schemas.microsoft.com/office/drawing/2014/main" id="{08DE0D7E-9A2D-636B-D3F0-EAF1C5F05905}"/>
              </a:ext>
            </a:extLst>
          </p:cNvPr>
          <p:cNvGrpSpPr/>
          <p:nvPr/>
        </p:nvGrpSpPr>
        <p:grpSpPr>
          <a:xfrm>
            <a:off x="3186113" y="1257369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16200000" lon="0" rev="0"/>
            </a:camera>
            <a:lightRig rig="glow" dir="t"/>
          </a:scene3d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286F47A-8E19-666A-3A07-318AB2EAA70E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E5C0CE6-030E-8DFB-2A63-AE8E6EAFCBA6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112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4C96F-FEFD-8886-7022-83467F381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1">
            <a:extLst>
              <a:ext uri="{FF2B5EF4-FFF2-40B4-BE49-F238E27FC236}">
                <a16:creationId xmlns:a16="http://schemas.microsoft.com/office/drawing/2014/main" id="{1CE76060-DDD1-F88A-3120-49E0E0CD5E8D}"/>
              </a:ext>
            </a:extLst>
          </p:cNvPr>
          <p:cNvGrpSpPr/>
          <p:nvPr/>
        </p:nvGrpSpPr>
        <p:grpSpPr>
          <a:xfrm>
            <a:off x="2166937" y="1850825"/>
            <a:ext cx="5819775" cy="8858250"/>
            <a:chOff x="3343275" y="333375"/>
            <a:chExt cx="5819775" cy="8858250"/>
          </a:xfrm>
          <a:scene3d>
            <a:camera prst="perspectiveFront"/>
            <a:lightRig rig="glow" dir="t"/>
          </a:scene3d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3E66CEB-E7AA-B7E6-4EEE-D3886F95BCD1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E33CC68-4BBA-DD1F-9C73-A89A309C437E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!!2">
            <a:extLst>
              <a:ext uri="{FF2B5EF4-FFF2-40B4-BE49-F238E27FC236}">
                <a16:creationId xmlns:a16="http://schemas.microsoft.com/office/drawing/2014/main" id="{1D939E77-50C2-CCFF-806A-05B940945C3C}"/>
              </a:ext>
            </a:extLst>
          </p:cNvPr>
          <p:cNvGrpSpPr/>
          <p:nvPr/>
        </p:nvGrpSpPr>
        <p:grpSpPr>
          <a:xfrm>
            <a:off x="3186113" y="1717475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16200000" lon="0" rev="0"/>
            </a:camera>
            <a:lightRig rig="glow" dir="t"/>
          </a:scene3d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9C8BE3-BF74-40BF-F4CA-338AFD388E65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293130-FF4D-76C9-85AE-679882A6DE50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!!3">
            <a:extLst>
              <a:ext uri="{FF2B5EF4-FFF2-40B4-BE49-F238E27FC236}">
                <a16:creationId xmlns:a16="http://schemas.microsoft.com/office/drawing/2014/main" id="{9CA935F9-E750-1E3C-2C6F-7C520579E849}"/>
              </a:ext>
            </a:extLst>
          </p:cNvPr>
          <p:cNvGrpSpPr/>
          <p:nvPr/>
        </p:nvGrpSpPr>
        <p:grpSpPr>
          <a:xfrm>
            <a:off x="3186113" y="1257369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16200000" lon="0" rev="0"/>
            </a:camera>
            <a:lightRig rig="glow" dir="t"/>
          </a:scene3d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858DC0F-3C80-944B-A931-29E296040F9D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02D0C82-4DFD-38B0-D121-57ED0F326827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549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716A14-40FE-ED39-2BF1-ADFBFD45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!!2">
            <a:extLst>
              <a:ext uri="{FF2B5EF4-FFF2-40B4-BE49-F238E27FC236}">
                <a16:creationId xmlns:a16="http://schemas.microsoft.com/office/drawing/2014/main" id="{FE23828A-3906-728E-3710-21415899B4EE}"/>
              </a:ext>
            </a:extLst>
          </p:cNvPr>
          <p:cNvGrpSpPr/>
          <p:nvPr/>
        </p:nvGrpSpPr>
        <p:grpSpPr>
          <a:xfrm>
            <a:off x="3186113" y="1717475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16200000" lon="0" rev="0"/>
            </a:camera>
            <a:lightRig rig="glow" dir="t"/>
          </a:scene3d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BF2BADE-603E-832A-EBA5-00E911E0F132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21012AC-6F4C-4DF8-246A-73CC02051153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!!3">
            <a:extLst>
              <a:ext uri="{FF2B5EF4-FFF2-40B4-BE49-F238E27FC236}">
                <a16:creationId xmlns:a16="http://schemas.microsoft.com/office/drawing/2014/main" id="{BA118F28-0C84-CFDB-CAD2-4946F90A22BA}"/>
              </a:ext>
            </a:extLst>
          </p:cNvPr>
          <p:cNvGrpSpPr/>
          <p:nvPr/>
        </p:nvGrpSpPr>
        <p:grpSpPr>
          <a:xfrm>
            <a:off x="3186113" y="1257369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16200000" lon="0" rev="0"/>
            </a:camera>
            <a:lightRig rig="glow" dir="t"/>
          </a:scene3d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B26BE-82F5-2A44-540E-E002C2D547A0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0B254AA-7929-1BBB-3DD1-C19726F19AF6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2E833CF-DF93-B420-8D5E-350F2B1C2A07}"/>
              </a:ext>
            </a:extLst>
          </p:cNvPr>
          <p:cNvSpPr txBox="1"/>
          <p:nvPr/>
        </p:nvSpPr>
        <p:spPr>
          <a:xfrm>
            <a:off x="5321534" y="594055"/>
            <a:ext cx="520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Users can input multiple letters separated by commas</a:t>
            </a:r>
          </a:p>
        </p:txBody>
      </p:sp>
      <p:pic>
        <p:nvPicPr>
          <p:cNvPr id="2" name="Screenrecorder-2024-12-29-18-42-33-464">
            <a:hlinkClick r:id="" action="ppaction://media"/>
            <a:extLst>
              <a:ext uri="{FF2B5EF4-FFF2-40B4-BE49-F238E27FC236}">
                <a16:creationId xmlns:a16="http://schemas.microsoft.com/office/drawing/2014/main" id="{56367675-D1F0-A1FF-AB4C-19FAED00F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0795" y="666458"/>
            <a:ext cx="2742592" cy="5941825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0F2982-39D2-577F-53D0-DDDFFA6B025E}"/>
              </a:ext>
            </a:extLst>
          </p:cNvPr>
          <p:cNvCxnSpPr>
            <a:cxnSpLocks/>
          </p:cNvCxnSpPr>
          <p:nvPr/>
        </p:nvCxnSpPr>
        <p:spPr>
          <a:xfrm flipH="1">
            <a:off x="2357718" y="1057835"/>
            <a:ext cx="2752164" cy="86957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50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C8D06-8659-4BA5-2B56-58ED2F61E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!!2">
            <a:extLst>
              <a:ext uri="{FF2B5EF4-FFF2-40B4-BE49-F238E27FC236}">
                <a16:creationId xmlns:a16="http://schemas.microsoft.com/office/drawing/2014/main" id="{546B56C5-0D30-FB4C-5DF3-13FA7AFFF081}"/>
              </a:ext>
            </a:extLst>
          </p:cNvPr>
          <p:cNvGrpSpPr/>
          <p:nvPr/>
        </p:nvGrpSpPr>
        <p:grpSpPr>
          <a:xfrm>
            <a:off x="3186113" y="1717475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16200000" lon="0" rev="0"/>
            </a:camera>
            <a:lightRig rig="glow" dir="t"/>
          </a:scene3d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A224BA7-58C3-E0B2-8EC7-002BEA90016D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B505A72-F673-0E4F-2AEB-551BAF74FA17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!!3">
            <a:extLst>
              <a:ext uri="{FF2B5EF4-FFF2-40B4-BE49-F238E27FC236}">
                <a16:creationId xmlns:a16="http://schemas.microsoft.com/office/drawing/2014/main" id="{09FECDCB-5E7C-286C-9863-A238731A80D3}"/>
              </a:ext>
            </a:extLst>
          </p:cNvPr>
          <p:cNvGrpSpPr/>
          <p:nvPr/>
        </p:nvGrpSpPr>
        <p:grpSpPr>
          <a:xfrm>
            <a:off x="3186113" y="1257369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16200000" lon="0" rev="0"/>
            </a:camera>
            <a:lightRig rig="glow" dir="t"/>
          </a:scene3d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B838A3E-5801-1D83-B9A7-FEF55BB71986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BD2A79E-FDB8-26A1-7184-FB09CE61E26C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3DDF5337-EFFE-0C9C-1FCA-5DB4DAAE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013" y="457200"/>
            <a:ext cx="2743200" cy="59435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3AFC8-B703-8498-BC65-2AAD4F3FA88E}"/>
              </a:ext>
            </a:extLst>
          </p:cNvPr>
          <p:cNvSpPr txBox="1"/>
          <p:nvPr/>
        </p:nvSpPr>
        <p:spPr>
          <a:xfrm>
            <a:off x="1616450" y="2253827"/>
            <a:ext cx="5200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Two letters without comma will give error notification.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83DF36-7F52-E0E2-C478-844E7F7D3F78}"/>
              </a:ext>
            </a:extLst>
          </p:cNvPr>
          <p:cNvCxnSpPr>
            <a:cxnSpLocks/>
          </p:cNvCxnSpPr>
          <p:nvPr/>
        </p:nvCxnSpPr>
        <p:spPr>
          <a:xfrm flipV="1">
            <a:off x="6275294" y="2043953"/>
            <a:ext cx="1380565" cy="61856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813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recorder-2024-12-29-15-40-11-91">
            <a:hlinkClick r:id="" action="ppaction://media"/>
            <a:extLst>
              <a:ext uri="{FF2B5EF4-FFF2-40B4-BE49-F238E27FC236}">
                <a16:creationId xmlns:a16="http://schemas.microsoft.com/office/drawing/2014/main" id="{D1E609C3-8396-4496-D435-EFBB1C425E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20000"/>
          </a:blip>
          <a:stretch>
            <a:fillRect/>
          </a:stretch>
        </p:blipFill>
        <p:spPr>
          <a:xfrm>
            <a:off x="3100666" y="325824"/>
            <a:ext cx="2864691" cy="6206351"/>
          </a:xfrm>
          <a:prstGeom prst="rect">
            <a:avLst/>
          </a:prstGeom>
          <a:ln w="5715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83415-770E-8CCD-2ABC-0A1DAFB2A09D}"/>
              </a:ext>
            </a:extLst>
          </p:cNvPr>
          <p:cNvSpPr txBox="1"/>
          <p:nvPr/>
        </p:nvSpPr>
        <p:spPr>
          <a:xfrm>
            <a:off x="6676603" y="2345658"/>
            <a:ext cx="5200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 Clicking 'Find Words’ Button, user can see the words matching letter positions in the boxes.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5BFDB1-C1CA-B670-1F43-767864480244}"/>
              </a:ext>
            </a:extLst>
          </p:cNvPr>
          <p:cNvGrpSpPr/>
          <p:nvPr/>
        </p:nvGrpSpPr>
        <p:grpSpPr>
          <a:xfrm>
            <a:off x="1097056" y="1088022"/>
            <a:ext cx="2003610" cy="759828"/>
            <a:chOff x="6610350" y="1088022"/>
            <a:chExt cx="2003610" cy="7598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670AC0-D316-CA47-F3C6-2F21A58F8F6B}"/>
                </a:ext>
              </a:extLst>
            </p:cNvPr>
            <p:cNvSpPr txBox="1"/>
            <p:nvPr/>
          </p:nvSpPr>
          <p:spPr>
            <a:xfrm>
              <a:off x="6610350" y="1088022"/>
              <a:ext cx="1933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Input Letter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57CCCF-A57F-D183-859F-6F5FA338FF5C}"/>
                </a:ext>
              </a:extLst>
            </p:cNvPr>
            <p:cNvCxnSpPr>
              <a:cxnSpLocks/>
            </p:cNvCxnSpPr>
            <p:nvPr/>
          </p:nvCxnSpPr>
          <p:spPr>
            <a:xfrm>
              <a:off x="7734300" y="1426576"/>
              <a:ext cx="879660" cy="421274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5F0080-0562-3CA1-E9BC-C88298CC6F43}"/>
              </a:ext>
            </a:extLst>
          </p:cNvPr>
          <p:cNvGrpSpPr/>
          <p:nvPr/>
        </p:nvGrpSpPr>
        <p:grpSpPr>
          <a:xfrm>
            <a:off x="82367" y="5010151"/>
            <a:ext cx="3176864" cy="821383"/>
            <a:chOff x="5595661" y="5010151"/>
            <a:chExt cx="3176864" cy="82138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79A6A22-98F1-619B-B089-C6C2A56F7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9041" y="5010151"/>
              <a:ext cx="1413484" cy="421273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0E59BB-EC4F-FE0F-7053-6340891CF507}"/>
                </a:ext>
              </a:extLst>
            </p:cNvPr>
            <p:cNvSpPr txBox="1"/>
            <p:nvPr/>
          </p:nvSpPr>
          <p:spPr>
            <a:xfrm>
              <a:off x="5595661" y="5431424"/>
              <a:ext cx="2387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Suggested Words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3827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983415-770E-8CCD-2ABC-0A1DAFB2A09D}"/>
              </a:ext>
            </a:extLst>
          </p:cNvPr>
          <p:cNvSpPr txBox="1"/>
          <p:nvPr/>
        </p:nvSpPr>
        <p:spPr>
          <a:xfrm>
            <a:off x="977716" y="2847974"/>
            <a:ext cx="520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words will be shown according to the position of letters or by exact match.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5BFDB1-C1CA-B670-1F43-767864480244}"/>
              </a:ext>
            </a:extLst>
          </p:cNvPr>
          <p:cNvGrpSpPr/>
          <p:nvPr/>
        </p:nvGrpSpPr>
        <p:grpSpPr>
          <a:xfrm>
            <a:off x="6603768" y="985106"/>
            <a:ext cx="2098721" cy="982842"/>
            <a:chOff x="6610350" y="1088022"/>
            <a:chExt cx="2003610" cy="7598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670AC0-D316-CA47-F3C6-2F21A58F8F6B}"/>
                </a:ext>
              </a:extLst>
            </p:cNvPr>
            <p:cNvSpPr txBox="1"/>
            <p:nvPr/>
          </p:nvSpPr>
          <p:spPr>
            <a:xfrm>
              <a:off x="6610350" y="1088022"/>
              <a:ext cx="1933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Starts with ‘P’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57CCCF-A57F-D183-859F-6F5FA338FF5C}"/>
                </a:ext>
              </a:extLst>
            </p:cNvPr>
            <p:cNvCxnSpPr>
              <a:cxnSpLocks/>
            </p:cNvCxnSpPr>
            <p:nvPr/>
          </p:nvCxnSpPr>
          <p:spPr>
            <a:xfrm>
              <a:off x="7734300" y="1426576"/>
              <a:ext cx="879660" cy="421274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5F0080-0562-3CA1-E9BC-C88298CC6F43}"/>
              </a:ext>
            </a:extLst>
          </p:cNvPr>
          <p:cNvGrpSpPr/>
          <p:nvPr/>
        </p:nvGrpSpPr>
        <p:grpSpPr>
          <a:xfrm>
            <a:off x="5452265" y="5394122"/>
            <a:ext cx="3176864" cy="821383"/>
            <a:chOff x="5595661" y="5010151"/>
            <a:chExt cx="3176864" cy="82138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79A6A22-98F1-619B-B089-C6C2A56F7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9041" y="5010151"/>
              <a:ext cx="1413484" cy="421273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0E59BB-EC4F-FE0F-7053-6340891CF507}"/>
                </a:ext>
              </a:extLst>
            </p:cNvPr>
            <p:cNvSpPr txBox="1"/>
            <p:nvPr/>
          </p:nvSpPr>
          <p:spPr>
            <a:xfrm>
              <a:off x="5595661" y="5431424"/>
              <a:ext cx="2387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Suggested Words</a:t>
              </a:r>
            </a:p>
          </p:txBody>
        </p:sp>
      </p:grpSp>
      <p:pic>
        <p:nvPicPr>
          <p:cNvPr id="10" name="Screenrecorder-2024-12-29-15-40-40-575">
            <a:hlinkClick r:id="" action="ppaction://media"/>
            <a:extLst>
              <a:ext uri="{FF2B5EF4-FFF2-40B4-BE49-F238E27FC236}">
                <a16:creationId xmlns:a16="http://schemas.microsoft.com/office/drawing/2014/main" id="{11783485-C7D1-1F14-F653-91CADB9465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20000"/>
          </a:blip>
          <a:stretch>
            <a:fillRect/>
          </a:stretch>
        </p:blipFill>
        <p:spPr>
          <a:xfrm>
            <a:off x="8772525" y="296944"/>
            <a:ext cx="3165475" cy="626411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DE02FE3-6AA6-D317-9BC4-39F4C4461263}"/>
              </a:ext>
            </a:extLst>
          </p:cNvPr>
          <p:cNvGrpSpPr/>
          <p:nvPr/>
        </p:nvGrpSpPr>
        <p:grpSpPr>
          <a:xfrm>
            <a:off x="6508658" y="3428999"/>
            <a:ext cx="2193832" cy="1075926"/>
            <a:chOff x="6508658" y="3428999"/>
            <a:chExt cx="2193832" cy="10759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C8E417-CFAD-6703-B2E6-20760D9CB48E}"/>
                </a:ext>
              </a:extLst>
            </p:cNvPr>
            <p:cNvSpPr txBox="1"/>
            <p:nvPr/>
          </p:nvSpPr>
          <p:spPr>
            <a:xfrm>
              <a:off x="6508658" y="4104815"/>
              <a:ext cx="1933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Ends with ‘E’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71CC49D-AC4F-B398-8C4D-A100525EDB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454" y="3428999"/>
              <a:ext cx="900036" cy="711166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6703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6B95CF-0BC5-1EA4-7448-513BDBCB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!!2">
            <a:extLst>
              <a:ext uri="{FF2B5EF4-FFF2-40B4-BE49-F238E27FC236}">
                <a16:creationId xmlns:a16="http://schemas.microsoft.com/office/drawing/2014/main" id="{D62796EA-D43F-33D9-19DB-D27CF31AECD9}"/>
              </a:ext>
            </a:extLst>
          </p:cNvPr>
          <p:cNvGrpSpPr/>
          <p:nvPr/>
        </p:nvGrpSpPr>
        <p:grpSpPr>
          <a:xfrm>
            <a:off x="3186113" y="1717475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16200000" lon="0" rev="0"/>
            </a:camera>
            <a:lightRig rig="glow" dir="t"/>
          </a:scene3d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605719-C51F-A323-1AFD-7F8A90A1780A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971CC30-7680-4BAE-D2B1-A473F2732295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!!3">
            <a:extLst>
              <a:ext uri="{FF2B5EF4-FFF2-40B4-BE49-F238E27FC236}">
                <a16:creationId xmlns:a16="http://schemas.microsoft.com/office/drawing/2014/main" id="{7A196CC6-D7E7-3409-FDA0-E0E42632438B}"/>
              </a:ext>
            </a:extLst>
          </p:cNvPr>
          <p:cNvGrpSpPr/>
          <p:nvPr/>
        </p:nvGrpSpPr>
        <p:grpSpPr>
          <a:xfrm>
            <a:off x="3186113" y="1257369"/>
            <a:ext cx="5819775" cy="8858250"/>
            <a:chOff x="3343275" y="333375"/>
            <a:chExt cx="5819775" cy="8858250"/>
          </a:xfrm>
          <a:noFill/>
          <a:scene3d>
            <a:camera prst="perspectiveFront">
              <a:rot lat="16200000" lon="0" rev="0"/>
            </a:camera>
            <a:lightRig rig="glow" dir="t"/>
          </a:scene3d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D96464E-EB0F-9C78-B140-67CA65865120}"/>
                </a:ext>
              </a:extLst>
            </p:cNvPr>
            <p:cNvSpPr/>
            <p:nvPr/>
          </p:nvSpPr>
          <p:spPr>
            <a:xfrm>
              <a:off x="3343275" y="333375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0F2D2A0-8E95-6C09-468E-6D47F702678E}"/>
                </a:ext>
              </a:extLst>
            </p:cNvPr>
            <p:cNvSpPr/>
            <p:nvPr/>
          </p:nvSpPr>
          <p:spPr>
            <a:xfrm>
              <a:off x="3429000" y="4762500"/>
              <a:ext cx="5734050" cy="4429125"/>
            </a:xfrm>
            <a:prstGeom prst="roundRect">
              <a:avLst>
                <a:gd name="adj" fmla="val 7205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57119A-0721-1926-FBCA-7B6664EE7A34}"/>
              </a:ext>
            </a:extLst>
          </p:cNvPr>
          <p:cNvSpPr txBox="1"/>
          <p:nvPr/>
        </p:nvSpPr>
        <p:spPr>
          <a:xfrm>
            <a:off x="2067313" y="1025404"/>
            <a:ext cx="5200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Users can mark letters to exclude, ensuring they won't appear in specific positions.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0B7E4-0C5F-3D91-A501-AF1AAD9F8ECC}"/>
              </a:ext>
            </a:extLst>
          </p:cNvPr>
          <p:cNvCxnSpPr>
            <a:cxnSpLocks/>
          </p:cNvCxnSpPr>
          <p:nvPr/>
        </p:nvCxnSpPr>
        <p:spPr>
          <a:xfrm>
            <a:off x="6965576" y="1762836"/>
            <a:ext cx="1210212" cy="84949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creenrecorder-2024-12-29-18-29-56-376">
            <a:hlinkClick r:id="" action="ppaction://media"/>
            <a:extLst>
              <a:ext uri="{FF2B5EF4-FFF2-40B4-BE49-F238E27FC236}">
                <a16:creationId xmlns:a16="http://schemas.microsoft.com/office/drawing/2014/main" id="{3532A7B5-EFC9-23B2-F804-CF5B14338C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1513" y="156729"/>
            <a:ext cx="2873540" cy="62255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51B6F2-D4A3-7BDA-6BB8-41DBF6BF3EC4}"/>
              </a:ext>
            </a:extLst>
          </p:cNvPr>
          <p:cNvGrpSpPr/>
          <p:nvPr/>
        </p:nvGrpSpPr>
        <p:grpSpPr>
          <a:xfrm>
            <a:off x="4808916" y="5083942"/>
            <a:ext cx="3165789" cy="1323439"/>
            <a:chOff x="5606736" y="4998929"/>
            <a:chExt cx="3165789" cy="1323439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885150-B5F0-936E-F0EB-06D1A2325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9041" y="5010151"/>
              <a:ext cx="1413484" cy="421273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75D9B9-9825-B789-3446-90A3A37708D5}"/>
                </a:ext>
              </a:extLst>
            </p:cNvPr>
            <p:cNvSpPr txBox="1"/>
            <p:nvPr/>
          </p:nvSpPr>
          <p:spPr>
            <a:xfrm>
              <a:off x="5606736" y="4998929"/>
              <a:ext cx="23874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Words that Start with “D/H” and excludes “I”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606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992764-4D61-6CC6-32EA-EF602C299D91}"/>
              </a:ext>
            </a:extLst>
          </p:cNvPr>
          <p:cNvSpPr txBox="1"/>
          <p:nvPr/>
        </p:nvSpPr>
        <p:spPr>
          <a:xfrm>
            <a:off x="3366052" y="2514601"/>
            <a:ext cx="7742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FF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332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45F59CD-E65B-E450-6428-EC9A7C817413}"/>
              </a:ext>
            </a:extLst>
          </p:cNvPr>
          <p:cNvGrpSpPr/>
          <p:nvPr/>
        </p:nvGrpSpPr>
        <p:grpSpPr>
          <a:xfrm>
            <a:off x="-9854" y="0"/>
            <a:ext cx="6031345" cy="6858000"/>
            <a:chOff x="-9854" y="0"/>
            <a:chExt cx="6031345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EE15B62-59CE-A5CF-E913-EC736F926496}"/>
                </a:ext>
              </a:extLst>
            </p:cNvPr>
            <p:cNvSpPr/>
            <p:nvPr/>
          </p:nvSpPr>
          <p:spPr>
            <a:xfrm>
              <a:off x="-9854" y="0"/>
              <a:ext cx="6031345" cy="685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E4955E-7301-8F6A-5EAB-D63FD68B3427}"/>
                </a:ext>
              </a:extLst>
            </p:cNvPr>
            <p:cNvSpPr txBox="1"/>
            <p:nvPr/>
          </p:nvSpPr>
          <p:spPr>
            <a:xfrm>
              <a:off x="964376" y="955601"/>
              <a:ext cx="3893046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b="0" i="0" dirty="0">
                <a:solidFill>
                  <a:schemeClr val="bg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</a:endParaRPr>
            </a:p>
            <a:p>
              <a:pPr lvl="0"/>
              <a:r>
                <a:rPr lang="en-US" sz="3600" b="1" dirty="0">
                  <a:solidFill>
                    <a:srgbClr val="F7F78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Historic" panose="020B0502040204020203" pitchFamily="34" charset="0"/>
                </a:rPr>
                <a:t>Objective</a:t>
              </a:r>
              <a:r>
                <a:rPr lang="en-US" b="1" dirty="0">
                  <a:solidFill>
                    <a:srgbClr val="E2E5E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Historic" panose="020B0502040204020203" pitchFamily="34" charset="0"/>
                </a:rPr>
                <a:t>:</a:t>
              </a:r>
              <a:endParaRPr lang="en-US" b="1" dirty="0">
                <a:solidFill>
                  <a:srgbClr val="001F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Lato Light" panose="020F0502020204030203" pitchFamily="34" charset="0"/>
                <a:cs typeface="Poppins Medium" pitchFamily="2" charset="77"/>
              </a:endParaRPr>
            </a:p>
            <a:p>
              <a:endParaRPr lang="en-US" sz="2400" dirty="0">
                <a:solidFill>
                  <a:schemeClr val="bg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</a:endParaRPr>
            </a:p>
            <a:p>
              <a:r>
                <a:rPr lang="en-US" sz="2400" b="0" i="0" dirty="0">
                  <a:solidFill>
                    <a:schemeClr val="bg2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Segoe UI Historic" panose="020B0502040204020203" pitchFamily="34" charset="0"/>
                </a:rPr>
                <a:t>To create a user-friendly app that suggests suitable words for games like Wordle, poetry creation, and more.</a:t>
              </a:r>
              <a:endParaRPr lang="en-US" sz="2400" dirty="0">
                <a:solidFill>
                  <a:schemeClr val="bg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F60EFB-4F47-1FA5-FFA8-8AFF77966FC2}"/>
              </a:ext>
            </a:extLst>
          </p:cNvPr>
          <p:cNvGrpSpPr/>
          <p:nvPr/>
        </p:nvGrpSpPr>
        <p:grpSpPr>
          <a:xfrm>
            <a:off x="6021491" y="0"/>
            <a:ext cx="6160654" cy="8728477"/>
            <a:chOff x="6021491" y="0"/>
            <a:chExt cx="6160654" cy="87284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412032-06BA-4DE5-7843-AA2DF67B199F}"/>
                </a:ext>
              </a:extLst>
            </p:cNvPr>
            <p:cNvSpPr/>
            <p:nvPr/>
          </p:nvSpPr>
          <p:spPr>
            <a:xfrm>
              <a:off x="6021491" y="0"/>
              <a:ext cx="6160654" cy="6858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E656EA-92B4-67F1-B5B4-556511737337}"/>
                </a:ext>
              </a:extLst>
            </p:cNvPr>
            <p:cNvSpPr txBox="1"/>
            <p:nvPr/>
          </p:nvSpPr>
          <p:spPr>
            <a:xfrm>
              <a:off x="7062396" y="603176"/>
              <a:ext cx="3159620" cy="8125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0" dirty="0">
                  <a:solidFill>
                    <a:srgbClr val="F7F78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Historic" panose="020B0502040204020203" pitchFamily="34" charset="0"/>
                </a:rPr>
                <a:t>Core Features:</a:t>
              </a:r>
            </a:p>
            <a:p>
              <a:pPr marL="342900" lvl="0" indent="-342900" algn="just">
                <a:buFont typeface="Arial" panose="020B0604020202020204" pitchFamily="34" charset="0"/>
                <a:buChar char="•"/>
              </a:pPr>
              <a:endParaRPr lang="en-US" sz="2400" b="1" dirty="0">
                <a:solidFill>
                  <a:srgbClr val="001F5E"/>
                </a:solidFill>
                <a:latin typeface="Segoe UI Historic" panose="020B0502040204020203" pitchFamily="34" charset="0"/>
              </a:endParaRPr>
            </a:p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2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Segoe UI Historic" panose="020B0502040204020203" pitchFamily="34" charset="0"/>
                </a:rPr>
                <a:t>Customizable Word Length: </a:t>
              </a:r>
              <a:r>
                <a:rPr lang="en-US" sz="2400" dirty="0">
                  <a:solidFill>
                    <a:schemeClr val="bg2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Segoe UI Historic" panose="020B0502040204020203" pitchFamily="34" charset="0"/>
                </a:rPr>
                <a:t>Users can increase or decrease word size by adding or removing character boxes.</a:t>
              </a:r>
            </a:p>
            <a:p>
              <a:pPr marL="342900" lvl="0" indent="-342900" algn="just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rgbClr val="001F5E"/>
                </a:solidFill>
                <a:latin typeface="Segoe UI Historic" panose="020B050204020402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2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Segoe UI Historic" panose="020B0502040204020203" pitchFamily="34" charset="0"/>
                </a:rPr>
                <a:t>Letter Control: </a:t>
              </a:r>
              <a:r>
                <a:rPr lang="en-US" sz="2400" dirty="0">
                  <a:solidFill>
                    <a:schemeClr val="bg2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Segoe UI Historic" panose="020B0502040204020203" pitchFamily="34" charset="0"/>
                </a:rPr>
                <a:t>Include or exclude specific letters in any position of the word.</a:t>
              </a:r>
              <a:endParaRPr lang="en-US" sz="2400" dirty="0">
                <a:solidFill>
                  <a:schemeClr val="bg2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342900" lvl="0" indent="-342900" algn="just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rgbClr val="001F5E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endParaRPr lang="en-US" sz="3600" b="1" i="0" dirty="0">
                <a:solidFill>
                  <a:srgbClr val="F7F7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endParaRPr>
            </a:p>
            <a:p>
              <a:endParaRPr lang="en-US" sz="3600" b="1" dirty="0">
                <a:solidFill>
                  <a:srgbClr val="F7F7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endParaRPr>
            </a:p>
            <a:p>
              <a:r>
                <a:rPr lang="en-US" sz="3600" b="1" i="0" dirty="0">
                  <a:solidFill>
                    <a:srgbClr val="F7F78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Historic" panose="020B0502040204020203" pitchFamily="34" charset="0"/>
                </a:rPr>
                <a:t> </a:t>
              </a:r>
              <a:br>
                <a:rPr lang="en-US" sz="3600" b="1" dirty="0">
                  <a:solidFill>
                    <a:srgbClr val="F7F78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endParaRPr lang="en-US" sz="1800" b="1" dirty="0">
                <a:solidFill>
                  <a:srgbClr val="F7F7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Lato Light" panose="020F0502020204030203" pitchFamily="34" charset="0"/>
                <a:cs typeface="Poppins Medium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2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6A4563D2-E116-944E-85DA-BF4891A04DF9}"/>
              </a:ext>
            </a:extLst>
          </p:cNvPr>
          <p:cNvSpPr txBox="1"/>
          <p:nvPr/>
        </p:nvSpPr>
        <p:spPr>
          <a:xfrm>
            <a:off x="5185541" y="1120676"/>
            <a:ext cx="603154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i="0" dirty="0">
                <a:solidFill>
                  <a:srgbClr val="FB9E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Vision</a:t>
            </a:r>
            <a:r>
              <a:rPr lang="en-US" sz="2400" b="1" dirty="0">
                <a:solidFill>
                  <a:srgbClr val="FB9E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 </a:t>
            </a:r>
            <a:r>
              <a:rPr lang="en-US" sz="3600" b="1" dirty="0">
                <a:solidFill>
                  <a:srgbClr val="FB9E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:</a:t>
            </a:r>
            <a:endParaRPr lang="en-US" sz="3600" b="1" i="0" dirty="0">
              <a:solidFill>
                <a:srgbClr val="FB9E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Historic" panose="020B0502040204020203" pitchFamily="34" charset="0"/>
            </a:endParaRPr>
          </a:p>
          <a:p>
            <a:pPr algn="just"/>
            <a:endParaRPr lang="en-US" sz="900" i="0" dirty="0">
              <a:solidFill>
                <a:schemeClr val="tx2"/>
              </a:solidFill>
              <a:effectLst/>
              <a:latin typeface="Segoe UI Historic" panose="020B0502040204020203" pitchFamily="34" charset="0"/>
            </a:endParaRPr>
          </a:p>
          <a:p>
            <a:pPr algn="just"/>
            <a:r>
              <a:rPr lang="en-US" sz="240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Our app aims to provide an interactive, simple, and efficient platform for users to explore words creatively and strategically.</a:t>
            </a:r>
            <a:endParaRPr lang="en-US" sz="2400" dirty="0">
              <a:solidFill>
                <a:schemeClr val="tx2"/>
              </a:solidFill>
              <a:latin typeface="Century Gothic" panose="020B0502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5" name="CuadroTexto 350">
            <a:extLst>
              <a:ext uri="{FF2B5EF4-FFF2-40B4-BE49-F238E27FC236}">
                <a16:creationId xmlns:a16="http://schemas.microsoft.com/office/drawing/2014/main" id="{13B4BE28-2797-0E40-BB89-A04827289855}"/>
              </a:ext>
            </a:extLst>
          </p:cNvPr>
          <p:cNvSpPr txBox="1"/>
          <p:nvPr/>
        </p:nvSpPr>
        <p:spPr>
          <a:xfrm>
            <a:off x="753240" y="561602"/>
            <a:ext cx="3195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2254A1"/>
                </a:solidFill>
                <a:effectLst/>
                <a:latin typeface="Segoe UI Historic" panose="020B0502040204020203" pitchFamily="34" charset="0"/>
              </a:rPr>
              <a:t>Our Vision</a:t>
            </a:r>
            <a:endParaRPr lang="en-US" sz="4000" b="1" dirty="0">
              <a:solidFill>
                <a:srgbClr val="2254A1"/>
              </a:solidFill>
              <a:latin typeface="Century Gothic" panose="020B0502020202020204" pitchFamily="34" charset="0"/>
              <a:ea typeface="Lato Heavy" charset="0"/>
              <a:cs typeface="Poppi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CF1CD-8504-4F3C-BD46-2F01A6A270C2}"/>
              </a:ext>
            </a:extLst>
          </p:cNvPr>
          <p:cNvSpPr txBox="1"/>
          <p:nvPr/>
        </p:nvSpPr>
        <p:spPr>
          <a:xfrm>
            <a:off x="5185541" y="3145617"/>
            <a:ext cx="408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FB9E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Why It Matters ?</a:t>
            </a:r>
            <a:endParaRPr lang="en-US" sz="1800" b="1" dirty="0">
              <a:solidFill>
                <a:srgbClr val="FB9E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Lato Light" panose="020F0502020204030203" pitchFamily="34" charset="0"/>
              <a:cs typeface="Poppins Medium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545D0-3608-40EC-864C-35E6493BE13E}"/>
              </a:ext>
            </a:extLst>
          </p:cNvPr>
          <p:cNvSpPr txBox="1"/>
          <p:nvPr/>
        </p:nvSpPr>
        <p:spPr>
          <a:xfrm>
            <a:off x="5227120" y="3798842"/>
            <a:ext cx="598996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Enhances Creativity: </a:t>
            </a:r>
            <a:r>
              <a:rPr lang="en-US" sz="240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Supports poetry, writing, and wordplay.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600" i="0" dirty="0">
              <a:solidFill>
                <a:schemeClr val="tx2"/>
              </a:solidFill>
              <a:effectLst/>
              <a:latin typeface="Segoe UI Historic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Boosts Strategy: </a:t>
            </a:r>
            <a:r>
              <a:rPr lang="en-US" sz="240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Offers a competitive edge in word games.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600" i="0" dirty="0">
              <a:solidFill>
                <a:schemeClr val="tx2"/>
              </a:solidFill>
              <a:effectLst/>
              <a:latin typeface="Segoe UI Historic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Educational Impact: </a:t>
            </a:r>
            <a:r>
              <a:rPr lang="en-US" sz="240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Builds vocabulary and strengthens spelling skills.</a:t>
            </a:r>
            <a:endParaRPr lang="en-US" sz="2400" dirty="0">
              <a:solidFill>
                <a:schemeClr val="tx2"/>
              </a:solidFill>
              <a:latin typeface="Century Gothic" panose="020B0502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19299D6-25A1-42DA-8833-07C4A18D1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8" t="13608" r="29875" b="12792"/>
          <a:stretch/>
        </p:blipFill>
        <p:spPr bwMode="auto">
          <a:xfrm>
            <a:off x="753239" y="2188387"/>
            <a:ext cx="3195783" cy="31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07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B51A60-D930-B976-E2AD-CE941D23EB1B}"/>
              </a:ext>
            </a:extLst>
          </p:cNvPr>
          <p:cNvSpPr/>
          <p:nvPr/>
        </p:nvSpPr>
        <p:spPr>
          <a:xfrm>
            <a:off x="2343151" y="366712"/>
            <a:ext cx="8582024" cy="63531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This is our “</a:t>
            </a:r>
            <a:r>
              <a:rPr lang="en-US" sz="3200" dirty="0" err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Letterly</a:t>
            </a:r>
            <a:r>
              <a:rPr lang="en-US" sz="32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” App icon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7785F1-0DAE-DF78-66EE-A9BE73ED2D83}"/>
              </a:ext>
            </a:extLst>
          </p:cNvPr>
          <p:cNvSpPr/>
          <p:nvPr/>
        </p:nvSpPr>
        <p:spPr>
          <a:xfrm>
            <a:off x="2343151" y="366712"/>
            <a:ext cx="8582024" cy="635317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5400" dirty="0">
                <a:solidFill>
                  <a:srgbClr val="F7F78D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                    </a:t>
            </a:r>
          </a:p>
          <a:p>
            <a:endParaRPr lang="en-US" sz="5400" dirty="0">
              <a:solidFill>
                <a:srgbClr val="F7F78D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5400" dirty="0">
              <a:solidFill>
                <a:srgbClr val="F7F78D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5400" dirty="0">
              <a:solidFill>
                <a:srgbClr val="F7F78D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5400" dirty="0">
              <a:solidFill>
                <a:srgbClr val="F7F78D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5400" dirty="0">
              <a:solidFill>
                <a:srgbClr val="F7F78D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5400" dirty="0">
                <a:solidFill>
                  <a:srgbClr val="F7F78D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                     </a:t>
            </a:r>
            <a:endParaRPr lang="en-US" sz="5400" b="1" dirty="0">
              <a:solidFill>
                <a:srgbClr val="F7F78D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2B252-3FE2-29AA-43BC-56A6A12F3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583B60-B551-C7ED-FC8B-CE7EC5044343}"/>
              </a:ext>
            </a:extLst>
          </p:cNvPr>
          <p:cNvSpPr/>
          <p:nvPr/>
        </p:nvSpPr>
        <p:spPr>
          <a:xfrm rot="480000">
            <a:off x="1081087" y="885825"/>
            <a:ext cx="8164346" cy="62013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This is our “</a:t>
            </a:r>
            <a:r>
              <a:rPr lang="en-US" sz="3200" dirty="0" err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Letterly</a:t>
            </a:r>
            <a:r>
              <a:rPr lang="en-US" sz="32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” App icon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BD7BFB-2E88-1BE6-98DB-ABC8DC8FB692}"/>
              </a:ext>
            </a:extLst>
          </p:cNvPr>
          <p:cNvSpPr/>
          <p:nvPr/>
        </p:nvSpPr>
        <p:spPr>
          <a:xfrm rot="21120000">
            <a:off x="3151354" y="1880644"/>
            <a:ext cx="8164346" cy="620132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solidFill>
                  <a:srgbClr val="F7F78D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                    </a:t>
            </a:r>
          </a:p>
          <a:p>
            <a:r>
              <a:rPr lang="en-US" sz="5400" dirty="0">
                <a:solidFill>
                  <a:srgbClr val="F7F78D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  <a:p>
            <a:endParaRPr lang="en-US" sz="5400" dirty="0">
              <a:solidFill>
                <a:srgbClr val="F7F78D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5400" dirty="0">
                <a:solidFill>
                  <a:srgbClr val="F7F78D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                      </a:t>
            </a:r>
            <a:endParaRPr lang="en-US" sz="5400" b="1" dirty="0">
              <a:solidFill>
                <a:srgbClr val="F7F78D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9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76A7C8-D8B9-E80D-3E6B-1ADFB43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7B1663-4831-F20B-040E-9402D9224E95}"/>
              </a:ext>
            </a:extLst>
          </p:cNvPr>
          <p:cNvSpPr/>
          <p:nvPr/>
        </p:nvSpPr>
        <p:spPr>
          <a:xfrm>
            <a:off x="8010525" y="323850"/>
            <a:ext cx="3095625" cy="601027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312295-644E-6A87-0C64-17FF351A6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E42A00-579A-1485-CF73-8B9B27C1BA89}"/>
              </a:ext>
            </a:extLst>
          </p:cNvPr>
          <p:cNvSpPr/>
          <p:nvPr/>
        </p:nvSpPr>
        <p:spPr>
          <a:xfrm>
            <a:off x="8010525" y="323850"/>
            <a:ext cx="3095625" cy="601027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58810-7395-497C-FA58-1222A3F6A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91C08F-624B-507B-AA59-91A13A596F40}"/>
              </a:ext>
            </a:extLst>
          </p:cNvPr>
          <p:cNvSpPr/>
          <p:nvPr/>
        </p:nvSpPr>
        <p:spPr>
          <a:xfrm>
            <a:off x="8010524" y="323850"/>
            <a:ext cx="3095625" cy="3629026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Users can add boxes dynamically based on word size.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41D276-1943-C39E-AB5C-F023C022EC29}"/>
              </a:ext>
            </a:extLst>
          </p:cNvPr>
          <p:cNvSpPr/>
          <p:nvPr/>
        </p:nvSpPr>
        <p:spPr>
          <a:xfrm>
            <a:off x="8010525" y="323850"/>
            <a:ext cx="3095625" cy="601027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4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E288E0-3242-919C-4886-35FE544D1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673FC6-B099-2D27-5F71-BBFCA55489B5}"/>
              </a:ext>
            </a:extLst>
          </p:cNvPr>
          <p:cNvSpPr/>
          <p:nvPr/>
        </p:nvSpPr>
        <p:spPr>
          <a:xfrm>
            <a:off x="8010523" y="323850"/>
            <a:ext cx="3095625" cy="601027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F36CD2-559A-887D-52EA-855ECF173F2C}"/>
              </a:ext>
            </a:extLst>
          </p:cNvPr>
          <p:cNvSpPr/>
          <p:nvPr/>
        </p:nvSpPr>
        <p:spPr>
          <a:xfrm>
            <a:off x="4333878" y="2605086"/>
            <a:ext cx="2686051" cy="1781175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Users can add boxes dynamically based on word size.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F739DE6-F573-9D37-6F7C-6F67CE718DCE}"/>
              </a:ext>
            </a:extLst>
          </p:cNvPr>
          <p:cNvCxnSpPr>
            <a:cxnSpLocks/>
          </p:cNvCxnSpPr>
          <p:nvPr/>
        </p:nvCxnSpPr>
        <p:spPr>
          <a:xfrm flipV="1">
            <a:off x="6553201" y="1238249"/>
            <a:ext cx="1552575" cy="13525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5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979">
      <a:dk1>
        <a:srgbClr val="7B7C7F"/>
      </a:dk1>
      <a:lt1>
        <a:srgbClr val="FFFFFF"/>
      </a:lt1>
      <a:dk2>
        <a:srgbClr val="001F5E"/>
      </a:dk2>
      <a:lt2>
        <a:srgbClr val="FEFFFE"/>
      </a:lt2>
      <a:accent1>
        <a:srgbClr val="B454B1"/>
      </a:accent1>
      <a:accent2>
        <a:srgbClr val="A0C75C"/>
      </a:accent2>
      <a:accent3>
        <a:srgbClr val="4AB8DB"/>
      </a:accent3>
      <a:accent4>
        <a:srgbClr val="E3755A"/>
      </a:accent4>
      <a:accent5>
        <a:srgbClr val="EA5ABB"/>
      </a:accent5>
      <a:accent6>
        <a:srgbClr val="E2EBF0"/>
      </a:accent6>
      <a:hlink>
        <a:srgbClr val="8661C1"/>
      </a:hlink>
      <a:folHlink>
        <a:srgbClr val="367FF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8f513be-6590-42dd-a88c-43bb2c48ddc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F13E6250B0D48A7AB739B9B1D4125" ma:contentTypeVersion="18" ma:contentTypeDescription="Create a new document." ma:contentTypeScope="" ma:versionID="80b891e8b9ffe59f5f8c0175be3b84ce">
  <xsd:schema xmlns:xsd="http://www.w3.org/2001/XMLSchema" xmlns:xs="http://www.w3.org/2001/XMLSchema" xmlns:p="http://schemas.microsoft.com/office/2006/metadata/properties" xmlns:ns3="88f513be-6590-42dd-a88c-43bb2c48ddc6" xmlns:ns4="708d74b9-077a-4dc3-a306-9a61ccbb69d5" targetNamespace="http://schemas.microsoft.com/office/2006/metadata/properties" ma:root="true" ma:fieldsID="ac7a82324c801865314252fe1015d272" ns3:_="" ns4:_="">
    <xsd:import namespace="88f513be-6590-42dd-a88c-43bb2c48ddc6"/>
    <xsd:import namespace="708d74b9-077a-4dc3-a306-9a61ccbb69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f513be-6590-42dd-a88c-43bb2c48d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8d74b9-077a-4dc3-a306-9a61ccbb69d5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56FCD4-0945-420B-A440-1274CBDEAE34}">
  <ds:schemaRefs>
    <ds:schemaRef ds:uri="http://www.w3.org/XML/1998/namespace"/>
    <ds:schemaRef ds:uri="http://purl.org/dc/elements/1.1/"/>
    <ds:schemaRef ds:uri="http://purl.org/dc/terms/"/>
    <ds:schemaRef ds:uri="708d74b9-077a-4dc3-a306-9a61ccbb69d5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88f513be-6590-42dd-a88c-43bb2c48ddc6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BC4DDFD-F544-4C2A-916F-3C40DA49C1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F0BAE3-50AC-4452-A6B0-4B01523B3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f513be-6590-42dd-a88c-43bb2c48ddc6"/>
    <ds:schemaRef ds:uri="708d74b9-077a-4dc3-a306-9a61ccbb69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5108</TotalTime>
  <Words>304</Words>
  <Application>Microsoft Office PowerPoint</Application>
  <PresentationFormat>Widescreen</PresentationFormat>
  <Paragraphs>60</Paragraphs>
  <Slides>19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ADLaM Display</vt:lpstr>
      <vt:lpstr>Arial</vt:lpstr>
      <vt:lpstr>Calibri</vt:lpstr>
      <vt:lpstr>Calibri Light</vt:lpstr>
      <vt:lpstr>Century Gothic</vt:lpstr>
      <vt:lpstr>Segoe UI Historic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Lopez</dc:creator>
  <cp:lastModifiedBy>Denesh Barua Pantho</cp:lastModifiedBy>
  <cp:revision>973</cp:revision>
  <dcterms:created xsi:type="dcterms:W3CDTF">2020-05-04T13:20:50Z</dcterms:created>
  <dcterms:modified xsi:type="dcterms:W3CDTF">2024-12-29T12:58:11Z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2024-12-29T03:29:19Z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f4b5b7d5-c8d3-4179-ad3a-1cb0ad3b8b7e</vt:lpwstr>
  </property>
  <property fmtid="{D5CDD505-2E9C-101B-9397-08002B2CF9AE}" pid="7" name="MSIP_Label_defa4170-0d19-0005-0004-bc88714345d2_ActionId">
    <vt:lpwstr>c9264dab-6496-42b2-9806-757c779d7a3d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0x01010065DF13E6250B0D48A7AB739B9B1D4125</vt:lpwstr>
  </property>
</Properties>
</file>